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  <p:sldId id="257" r:id="rId3"/>
    <p:sldId id="260" r:id="rId4"/>
    <p:sldId id="265" r:id="rId5"/>
    <p:sldId id="258" r:id="rId6"/>
    <p:sldId id="264" r:id="rId7"/>
    <p:sldId id="259" r:id="rId8"/>
    <p:sldId id="267" r:id="rId9"/>
    <p:sldId id="263" r:id="rId10"/>
    <p:sldId id="262" r:id="rId11"/>
    <p:sldId id="268" r:id="rId12"/>
    <p:sldId id="26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D570BCA-7167-42D5-9837-0713A062F65C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681EAA4-4956-4406-9C23-8C4285B9B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7604" y="530867"/>
            <a:ext cx="7128792" cy="5796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i="1" dirty="0" err="1" smtClean="0">
                <a:effectLst/>
                <a:latin typeface="Times New Roman"/>
                <a:ea typeface="Calibri"/>
              </a:rPr>
              <a:t>джумлелерни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i="1" dirty="0" err="1" smtClean="0">
                <a:effectLst/>
                <a:latin typeface="Times New Roman"/>
                <a:ea typeface="Calibri"/>
              </a:rPr>
              <a:t>кочюрип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400" i="1" dirty="0" err="1" smtClean="0">
                <a:effectLst/>
                <a:latin typeface="Times New Roman"/>
                <a:ea typeface="Calibri"/>
              </a:rPr>
              <a:t>ашагъыдаки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i="1" dirty="0" err="1" smtClean="0">
                <a:effectLst/>
                <a:latin typeface="Times New Roman"/>
                <a:ea typeface="Calibri"/>
              </a:rPr>
              <a:t>тертипте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i="1" dirty="0" err="1" smtClean="0">
                <a:effectLst/>
                <a:latin typeface="Times New Roman"/>
                <a:ea typeface="Calibri"/>
              </a:rPr>
              <a:t>синтактик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i="1" dirty="0" err="1" smtClean="0">
                <a:effectLst/>
                <a:latin typeface="Times New Roman"/>
                <a:ea typeface="Calibri"/>
              </a:rPr>
              <a:t>талиль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i="1" dirty="0" err="1" smtClean="0">
                <a:effectLst/>
                <a:latin typeface="Times New Roman"/>
                <a:ea typeface="Calibri"/>
              </a:rPr>
              <a:t>этинъиз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</a:rPr>
              <a:t>1.	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джумлелер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къач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къысымдан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ибарет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олгъаныны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къайд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этинъиз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</a:rPr>
              <a:t>2.	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Къысымлар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арасында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багъ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усулыны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багъ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васталарыны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бельгиленъиз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</a:rPr>
              <a:t>3.	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Къысымлар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арасында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ифаделенген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маналарына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коре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чешитлерини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изаланъыз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</a:rPr>
              <a:t>4.	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Токътав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ишаретлерининъ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къоюлмасыны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изаланъыз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</a:rPr>
              <a:t>5. 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Эр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бир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къысмыны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адий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джумле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киби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талиль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этинъиз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.</a:t>
            </a:r>
            <a:endParaRPr lang="ru-RU" sz="20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37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12000" y="2459504"/>
            <a:ext cx="7920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Ярдымджы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сезлер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кузь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орманда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сары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япракълар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тереклер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къушлар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авелене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сыджакъ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мемлекетлер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сувукъ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2856" y="1936284"/>
            <a:ext cx="48782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err="1" smtClean="0">
                <a:effectLst/>
                <a:latin typeface="Times New Roman"/>
                <a:ea typeface="Calibri"/>
              </a:rPr>
              <a:t>Эвге</a:t>
            </a:r>
            <a:r>
              <a:rPr lang="ru-RU" sz="2800" b="1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800" b="1" i="1" dirty="0" err="1" smtClean="0">
                <a:effectLst/>
                <a:latin typeface="Times New Roman"/>
                <a:ea typeface="Calibri"/>
              </a:rPr>
              <a:t>вазифе</a:t>
            </a:r>
            <a:r>
              <a:rPr lang="ru-RU" sz="2800" dirty="0" smtClean="0">
                <a:effectLst/>
                <a:latin typeface="Times New Roman"/>
                <a:ea typeface="Calibri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/>
                <a:ea typeface="Calibri"/>
              </a:rPr>
              <a:t>къаиделерни</a:t>
            </a:r>
            <a:r>
              <a:rPr lang="ru-RU" sz="2800" dirty="0" smtClean="0">
                <a:effectLst/>
                <a:latin typeface="Times New Roman"/>
                <a:ea typeface="Calibri"/>
              </a:rPr>
              <a:t>  </a:t>
            </a:r>
            <a:r>
              <a:rPr lang="ru-RU" sz="2800" dirty="0" err="1" smtClean="0">
                <a:effectLst/>
                <a:latin typeface="Times New Roman"/>
                <a:ea typeface="Calibri"/>
              </a:rPr>
              <a:t>текрарламакъ</a:t>
            </a:r>
            <a:r>
              <a:rPr lang="ru-RU" sz="2800" dirty="0" smtClean="0">
                <a:effectLst/>
                <a:latin typeface="Times New Roman"/>
                <a:ea typeface="Calibri"/>
              </a:rPr>
              <a:t>;   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effectLst/>
                <a:latin typeface="Times New Roman"/>
                <a:ea typeface="Calibri"/>
              </a:rPr>
              <a:t>1гр. 223 – </a:t>
            </a:r>
            <a:r>
              <a:rPr lang="ru-RU" sz="2800" dirty="0" err="1" smtClean="0">
                <a:effectLst/>
                <a:latin typeface="Times New Roman"/>
                <a:ea typeface="Calibri"/>
              </a:rPr>
              <a:t>иш</a:t>
            </a:r>
            <a:r>
              <a:rPr lang="ru-RU" sz="2800" dirty="0" smtClean="0">
                <a:effectLst/>
                <a:latin typeface="Times New Roman"/>
                <a:ea typeface="Calibri"/>
              </a:rPr>
              <a:t>;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effectLst/>
                <a:latin typeface="Times New Roman"/>
                <a:ea typeface="Calibri"/>
              </a:rPr>
              <a:t>2гр.  </a:t>
            </a:r>
            <a:r>
              <a:rPr lang="ru-RU" sz="28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8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800" dirty="0" err="1" smtClean="0">
                <a:effectLst/>
                <a:latin typeface="Times New Roman"/>
                <a:ea typeface="Calibri"/>
              </a:rPr>
              <a:t>джумле</a:t>
            </a:r>
            <a:r>
              <a:rPr lang="ru-RU" sz="28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800" dirty="0" err="1" smtClean="0">
                <a:effectLst/>
                <a:latin typeface="Times New Roman"/>
                <a:ea typeface="Calibri"/>
              </a:rPr>
              <a:t>акъкъында</a:t>
            </a:r>
            <a:r>
              <a:rPr lang="ru-RU" sz="28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800" dirty="0" err="1" smtClean="0">
                <a:effectLst/>
                <a:latin typeface="Times New Roman"/>
                <a:ea typeface="Calibri"/>
              </a:rPr>
              <a:t>икяе</a:t>
            </a:r>
            <a:r>
              <a:rPr lang="ru-RU" sz="28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800" smtClean="0">
                <a:effectLst/>
                <a:latin typeface="Times New Roman"/>
                <a:ea typeface="Calibri"/>
              </a:rPr>
              <a:t>тизмек</a:t>
            </a:r>
            <a:endParaRPr lang="ru-RU" sz="2800" dirty="0" smtClean="0">
              <a:effectLst/>
              <a:latin typeface="Times New Roman"/>
              <a:ea typeface="Calibri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 </a:t>
            </a:r>
            <a:endParaRPr lang="ru-RU" sz="20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396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332656"/>
            <a:ext cx="8136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32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effectLst/>
                <a:latin typeface="Times New Roman"/>
                <a:ea typeface="Calibri"/>
              </a:rPr>
              <a:t>джумле</a:t>
            </a:r>
            <a:r>
              <a:rPr lang="ru-RU" sz="32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effectLst/>
                <a:latin typeface="Times New Roman"/>
                <a:ea typeface="Calibri"/>
              </a:rPr>
              <a:t>тизинъ</a:t>
            </a:r>
            <a:r>
              <a:rPr lang="ru-RU" sz="3200" i="1" dirty="0" err="1" smtClean="0">
                <a:latin typeface="Times New Roman"/>
                <a:ea typeface="Calibri"/>
              </a:rPr>
              <a:t>из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spcAft>
                <a:spcPts val="0"/>
              </a:spcAft>
            </a:pPr>
            <a:endParaRPr lang="ru-RU" sz="3200" dirty="0">
              <a:latin typeface="Times New Roman"/>
              <a:ea typeface="Calibri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effectLst/>
                <a:latin typeface="Times New Roman"/>
                <a:ea typeface="Calibri"/>
              </a:rPr>
              <a:t>Кузь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кельди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.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Багъчалар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сарарды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.  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Къартбаба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бизни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мусафирликке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чагъырды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.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Биз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разы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олдыкъ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.  </a:t>
            </a:r>
          </a:p>
          <a:p>
            <a:pPr>
              <a:spcAft>
                <a:spcPts val="0"/>
              </a:spcAft>
            </a:pPr>
            <a:r>
              <a:rPr lang="ru-RU" sz="3200" dirty="0" err="1" smtClean="0">
                <a:effectLst/>
                <a:latin typeface="Times New Roman"/>
                <a:ea typeface="Calibri"/>
              </a:rPr>
              <a:t>Сувукълар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эксильди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.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Эрте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баарьнинъ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къокъусы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дуюлды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3200" dirty="0" err="1" smtClean="0">
                <a:latin typeface="Times New Roman"/>
                <a:ea typeface="Calibri"/>
              </a:rPr>
              <a:t>Баарь</a:t>
            </a:r>
            <a:r>
              <a:rPr lang="ru-RU" sz="3200" dirty="0" smtClean="0"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latin typeface="Times New Roman"/>
                <a:ea typeface="Calibri"/>
              </a:rPr>
              <a:t>кельди</a:t>
            </a:r>
            <a:r>
              <a:rPr lang="ru-RU" sz="3200" dirty="0" smtClean="0">
                <a:latin typeface="Times New Roman"/>
                <a:ea typeface="Calibri"/>
              </a:rPr>
              <a:t>. </a:t>
            </a:r>
            <a:r>
              <a:rPr lang="ru-RU" sz="3200" dirty="0" err="1" smtClean="0">
                <a:latin typeface="Times New Roman"/>
                <a:ea typeface="Calibri"/>
              </a:rPr>
              <a:t>Авушыджы</a:t>
            </a:r>
            <a:r>
              <a:rPr lang="ru-RU" sz="3200" dirty="0" smtClean="0"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latin typeface="Times New Roman"/>
                <a:ea typeface="Calibri"/>
              </a:rPr>
              <a:t>къушлар</a:t>
            </a:r>
            <a:r>
              <a:rPr lang="ru-RU" sz="3200" dirty="0" smtClean="0"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latin typeface="Times New Roman"/>
                <a:ea typeface="Calibri"/>
              </a:rPr>
              <a:t>аля</a:t>
            </a:r>
            <a:r>
              <a:rPr lang="ru-RU" sz="3200" dirty="0" smtClean="0"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latin typeface="Times New Roman"/>
                <a:ea typeface="Calibri"/>
              </a:rPr>
              <a:t>даа</a:t>
            </a:r>
            <a:r>
              <a:rPr lang="ru-RU" sz="3200" dirty="0" smtClean="0"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latin typeface="Times New Roman"/>
                <a:ea typeface="Calibri"/>
              </a:rPr>
              <a:t>учып</a:t>
            </a:r>
            <a:r>
              <a:rPr lang="ru-RU" sz="3200" dirty="0" smtClean="0"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latin typeface="Times New Roman"/>
                <a:ea typeface="Calibri"/>
              </a:rPr>
              <a:t>кельмедилер</a:t>
            </a:r>
            <a:endParaRPr lang="ru-RU" sz="3200" dirty="0" smtClean="0">
              <a:effectLst/>
              <a:latin typeface="Times New Roman"/>
              <a:ea typeface="Calibri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effectLst/>
                <a:latin typeface="Times New Roman"/>
                <a:ea typeface="Calibri"/>
              </a:rPr>
              <a:t> </a:t>
            </a:r>
            <a:r>
              <a:rPr lang="ru-RU" sz="3200" dirty="0" err="1">
                <a:latin typeface="Times New Roman"/>
                <a:ea typeface="Calibri"/>
              </a:rPr>
              <a:t>Я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гъмур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ягъды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. 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Аванынъ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сыджагъы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Calibri"/>
              </a:rPr>
              <a:t>къалмай</a:t>
            </a:r>
            <a:r>
              <a:rPr lang="ru-RU" sz="3200" dirty="0" smtClean="0">
                <a:effectLst/>
                <a:latin typeface="Times New Roman"/>
                <a:ea typeface="Calibri"/>
              </a:rPr>
              <a:t>.</a:t>
            </a:r>
            <a:endParaRPr lang="ru-RU" sz="32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660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980728"/>
            <a:ext cx="69127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 err="1" smtClean="0">
                <a:effectLst/>
                <a:latin typeface="Times New Roman"/>
                <a:ea typeface="Calibri"/>
              </a:rPr>
              <a:t>Джумлелерни</a:t>
            </a:r>
            <a:r>
              <a:rPr lang="ru-RU" sz="32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effectLst/>
                <a:latin typeface="Times New Roman"/>
                <a:ea typeface="Calibri"/>
              </a:rPr>
              <a:t>язып</a:t>
            </a:r>
            <a:r>
              <a:rPr lang="ru-RU" sz="3200" i="1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3200" i="1" dirty="0" err="1" smtClean="0">
                <a:effectLst/>
                <a:latin typeface="Times New Roman"/>
                <a:ea typeface="Calibri"/>
              </a:rPr>
              <a:t>аталар</a:t>
            </a:r>
            <a:r>
              <a:rPr lang="ru-RU" sz="32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effectLst/>
                <a:latin typeface="Times New Roman"/>
                <a:ea typeface="Calibri"/>
              </a:rPr>
              <a:t>сёзлерининъ</a:t>
            </a:r>
            <a:r>
              <a:rPr lang="ru-RU" sz="32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effectLst/>
                <a:latin typeface="Times New Roman"/>
                <a:ea typeface="Calibri"/>
              </a:rPr>
              <a:t>манасыны</a:t>
            </a:r>
            <a:r>
              <a:rPr lang="ru-RU" sz="32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effectLst/>
                <a:latin typeface="Times New Roman"/>
                <a:ea typeface="Calibri"/>
              </a:rPr>
              <a:t>анълатынъыз</a:t>
            </a:r>
            <a:r>
              <a:rPr lang="ru-RU" sz="3200" i="1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spcAft>
                <a:spcPts val="0"/>
              </a:spcAft>
            </a:pPr>
            <a:endParaRPr lang="ru-RU" sz="3200" dirty="0" smtClean="0">
              <a:effectLst/>
              <a:latin typeface="Times New Roman"/>
              <a:ea typeface="Calibri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Ананъ-бабанъ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огют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берип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анълатыр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сыртынъа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тепип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анълатыр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Эр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ишнинъ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эр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устанынъ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устазы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404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spect="1"/>
          </p:cNvSpPr>
          <p:nvPr/>
        </p:nvSpPr>
        <p:spPr>
          <a:xfrm>
            <a:off x="428596" y="357163"/>
            <a:ext cx="7803865" cy="474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500"/>
              </a:spcBef>
              <a:buClr>
                <a:srgbClr val="000000"/>
              </a:buClr>
              <a:buSzPts val="950"/>
              <a:tabLst>
                <a:tab pos="432435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Суаллерге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джевап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беринъиз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:</a:t>
            </a:r>
          </a:p>
          <a:p>
            <a:pPr lvl="0" algn="just">
              <a:spcBef>
                <a:spcPts val="1500"/>
              </a:spcBef>
              <a:buClr>
                <a:srgbClr val="000000"/>
              </a:buClr>
              <a:buSzPts val="950"/>
              <a:tabLst>
                <a:tab pos="432435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         1.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Насыл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джумлелерге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муреккеп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джумле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дерлер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?</a:t>
            </a:r>
            <a:endParaRPr lang="ru-RU" sz="2400" dirty="0" smtClean="0">
              <a:latin typeface="Times New Roman" panose="02020603050405020304" pitchFamily="18" charset="0"/>
              <a:ea typeface="Century Schoolbook"/>
              <a:cs typeface="Times New Roman" panose="02020603050405020304" pitchFamily="18" charset="0"/>
            </a:endParaRPr>
          </a:p>
          <a:p>
            <a:pPr lvl="0">
              <a:spcBef>
                <a:spcPts val="1500"/>
              </a:spcBef>
              <a:buClr>
                <a:srgbClr val="000000"/>
              </a:buClr>
              <a:buSzPts val="950"/>
              <a:tabLst>
                <a:tab pos="405765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          2.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Багъ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мунасебетлерине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коре,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муреккеп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джумлелер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насыл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чешитлерге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болюнелер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?</a:t>
            </a:r>
            <a:endParaRPr lang="ru-RU" sz="2400" dirty="0" smtClean="0">
              <a:latin typeface="Times New Roman" panose="02020603050405020304" pitchFamily="18" charset="0"/>
              <a:ea typeface="Century Schoolbook"/>
              <a:cs typeface="Times New Roman" panose="02020603050405020304" pitchFamily="18" charset="0"/>
            </a:endParaRPr>
          </a:p>
          <a:p>
            <a:pPr lvl="0">
              <a:spcBef>
                <a:spcPts val="1500"/>
              </a:spcBef>
              <a:buClr>
                <a:srgbClr val="000000"/>
              </a:buClr>
              <a:buSzPts val="950"/>
              <a:tabLst>
                <a:tab pos="407035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        3.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Багъ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васталарына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коре,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муреккеп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джумлелер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насыл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чешитлерге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болюнелер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?</a:t>
            </a:r>
            <a:endParaRPr lang="ru-RU" sz="2400" dirty="0" smtClean="0">
              <a:latin typeface="Times New Roman" panose="02020603050405020304" pitchFamily="18" charset="0"/>
              <a:ea typeface="Century Schoolbook"/>
              <a:cs typeface="Times New Roman" panose="02020603050405020304" pitchFamily="18" charset="0"/>
            </a:endParaRPr>
          </a:p>
          <a:p>
            <a:pPr lvl="0">
              <a:spcBef>
                <a:spcPts val="1500"/>
              </a:spcBef>
              <a:buClr>
                <a:srgbClr val="000000"/>
              </a:buClr>
              <a:buSzPts val="950"/>
              <a:tabLst>
                <a:tab pos="407035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         4.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Тизме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муреккеп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джумлелер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маналарына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коре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насыл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чешитлерге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болюнелер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?</a:t>
            </a:r>
            <a:endParaRPr lang="ru-RU" sz="2400" dirty="0" smtClean="0">
              <a:latin typeface="Times New Roman" panose="02020603050405020304" pitchFamily="18" charset="0"/>
              <a:ea typeface="Century Schoolbook"/>
              <a:cs typeface="Times New Roman" panose="02020603050405020304" pitchFamily="18" charset="0"/>
            </a:endParaRPr>
          </a:p>
          <a:p>
            <a:pPr lvl="0">
              <a:spcBef>
                <a:spcPts val="1500"/>
              </a:spcBef>
              <a:spcAft>
                <a:spcPts val="1100"/>
              </a:spcAft>
              <a:buClr>
                <a:srgbClr val="000000"/>
              </a:buClr>
              <a:buSzPts val="950"/>
              <a:tabLst>
                <a:tab pos="413385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         5.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Табили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муреккеп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джумлелер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маналарына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коре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насыл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чешитлерге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   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болюнелер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/>
                <a:cs typeface="Times New Roman" panose="02020603050405020304" pitchFamily="18" charset="0"/>
              </a:rPr>
              <a:t>?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889844"/>
            <a:ext cx="81038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i="1" dirty="0" smtClean="0">
                <a:effectLst/>
                <a:latin typeface="Times New Roman"/>
                <a:ea typeface="Calibri"/>
              </a:rPr>
              <a:t>.  </a:t>
            </a:r>
            <a:r>
              <a:rPr lang="ru-RU" sz="2400" i="1" dirty="0" err="1" smtClean="0">
                <a:effectLst/>
                <a:latin typeface="Times New Roman"/>
                <a:ea typeface="Calibri"/>
              </a:rPr>
              <a:t>Мешгъулиетлер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i="1" dirty="0" err="1" smtClean="0">
                <a:effectLst/>
                <a:latin typeface="Times New Roman"/>
                <a:ea typeface="Calibri"/>
              </a:rPr>
              <a:t>беджерюв</a:t>
            </a:r>
            <a:endParaRPr lang="ru-RU" sz="2400" dirty="0" smtClean="0">
              <a:effectLst/>
              <a:latin typeface="Times New Roman"/>
              <a:ea typeface="Calibri"/>
            </a:endParaRPr>
          </a:p>
          <a:p>
            <a:pPr marL="914400" indent="-457200">
              <a:spcAft>
                <a:spcPts val="0"/>
              </a:spcAft>
              <a:buAutoNum type="arabicPeriod"/>
            </a:pPr>
            <a:r>
              <a:rPr lang="ru-RU" sz="2400" dirty="0" err="1" smtClean="0">
                <a:effectLst/>
                <a:latin typeface="Times New Roman"/>
                <a:ea typeface="Calibri"/>
              </a:rPr>
              <a:t>Бакъса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базы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эвлернинъ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этрафында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тереклер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отуртылгъан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базылары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исе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бом-бош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экен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 (Э.Ф.) </a:t>
            </a:r>
          </a:p>
          <a:p>
            <a:pPr marL="914400" indent="-457200">
              <a:spcAft>
                <a:spcPts val="0"/>
              </a:spcAft>
              <a:buAutoNum type="arabicPeriod"/>
            </a:pPr>
            <a:r>
              <a:rPr lang="ru-RU" sz="2400" dirty="0" smtClean="0">
                <a:effectLst/>
                <a:latin typeface="Times New Roman"/>
                <a:ea typeface="Calibri"/>
              </a:rPr>
              <a:t>Мен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бу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йырны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биле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эдим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шимди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йсе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оны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биринджи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кере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эшиткен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киби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олдым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 (Э.Ф.)</a:t>
            </a:r>
          </a:p>
          <a:p>
            <a:pPr marL="457200"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</a:rPr>
              <a:t>3.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Душмангъа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къул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олгъандже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азатлыкъ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ёлунда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янып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куль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олмакъ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яхшыдыр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 («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Йылд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.») </a:t>
            </a:r>
          </a:p>
          <a:p>
            <a:pPr marL="457200"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</a:rPr>
              <a:t>4. Сиз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еринъизге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къайткъангъа</a:t>
            </a:r>
            <a:r>
              <a:rPr lang="ru-RU" sz="2400" dirty="0" smtClean="0"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къадар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эр шей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ёлунда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олур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 (С.Э.) </a:t>
            </a:r>
          </a:p>
          <a:p>
            <a:pPr marL="457200"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</a:rPr>
              <a:t>5.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Эки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дане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дёрт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коше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пенджеречиктен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кирген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ярыкъ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ве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учь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дане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балабан электрик лампасы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янгъанына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бакъмадан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онынъ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ичи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къаранлыкъ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эди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 (С.Э.) </a:t>
            </a:r>
          </a:p>
          <a:p>
            <a:pPr marL="457200"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</a:rPr>
              <a:t>6.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Керчек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олар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къуруджылыкъкъа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кельгенлеринден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берли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Алиме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бираз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400" smtClean="0">
                <a:effectLst/>
                <a:latin typeface="Times New Roman"/>
                <a:ea typeface="Calibri"/>
              </a:rPr>
              <a:t>тынчланды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 (С.Э.)</a:t>
            </a:r>
            <a:endParaRPr lang="ru-RU" sz="24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474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66" b="2112"/>
          <a:stretch>
            <a:fillRect/>
          </a:stretch>
        </p:blipFill>
        <p:spPr bwMode="auto">
          <a:xfrm>
            <a:off x="1251585" y="-24"/>
            <a:ext cx="6640830" cy="685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5556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81369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i="1" dirty="0" err="1" smtClean="0">
                <a:effectLst/>
                <a:latin typeface="Times New Roman"/>
                <a:ea typeface="Calibri"/>
              </a:rPr>
              <a:t>Инанам</a:t>
            </a:r>
            <a:r>
              <a:rPr lang="ru-RU" sz="2000" i="1" dirty="0" smtClean="0">
                <a:effectLst/>
                <a:latin typeface="Times New Roman"/>
                <a:ea typeface="Calibri"/>
              </a:rPr>
              <a:t> – </a:t>
            </a:r>
            <a:r>
              <a:rPr lang="ru-RU" sz="2000" i="1" dirty="0" err="1" smtClean="0">
                <a:effectLst/>
                <a:latin typeface="Times New Roman"/>
                <a:ea typeface="Calibri"/>
              </a:rPr>
              <a:t>инанмайым</a:t>
            </a:r>
            <a:endParaRPr lang="ru-RU" sz="2000" dirty="0" smtClean="0">
              <a:effectLst/>
              <a:latin typeface="Times New Roman"/>
              <a:ea typeface="Calibri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-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джумленинъ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теркибинде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бир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предикатив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меркез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ола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;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-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джумленинъ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теркибинде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эки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я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экиден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зияде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адий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олса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–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бу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джумледир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-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багъ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вастасларынынъ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ишлетилюви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–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ишлетмелювине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коре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багълайыджылы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багълайыджысыз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ве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табили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джумлеге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болюнирлер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;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-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джумлени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тешкиль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эткен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тек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интонациянен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багълылар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;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-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адий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джумледе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интонация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ве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багълайыджылар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ярдымынен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багъланып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келирлер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-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языда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теркибиндеки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адий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бири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биринден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виргульнен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айырылалар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-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адий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джумледе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зарфлар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ярдымынен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багъланып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келирлер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;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</a:rPr>
              <a:t>-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муреккеп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джумлелер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табили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ве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тизме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,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багълайыджылы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ве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багълайыджысыз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ола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dirty="0" err="1" smtClean="0">
                <a:effectLst/>
                <a:latin typeface="Times New Roman"/>
                <a:ea typeface="Calibri"/>
              </a:rPr>
              <a:t>билелер</a:t>
            </a:r>
            <a:r>
              <a:rPr lang="ru-RU" sz="2000" dirty="0" smtClean="0">
                <a:effectLst/>
                <a:latin typeface="Times New Roman"/>
                <a:ea typeface="Calibri"/>
              </a:rPr>
              <a:t>.</a:t>
            </a:r>
            <a:endParaRPr lang="ru-RU" sz="20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628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r="6296"/>
          <a:stretch>
            <a:fillRect/>
          </a:stretch>
        </p:blipFill>
        <p:spPr bwMode="auto">
          <a:xfrm>
            <a:off x="0" y="1285860"/>
            <a:ext cx="9144000" cy="5486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57422" y="428604"/>
            <a:ext cx="400052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Кок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къушагъы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339753" y="357166"/>
            <a:ext cx="4799940" cy="1357322"/>
          </a:xfrm>
          <a:prstGeom prst="ellipse">
            <a:avLst/>
          </a:prstGeom>
          <a:gradFill rotWithShape="1">
            <a:gsLst>
              <a:gs pos="0">
                <a:srgbClr val="84AA33">
                  <a:tint val="92000"/>
                  <a:satMod val="170000"/>
                </a:srgbClr>
              </a:gs>
              <a:gs pos="15000">
                <a:srgbClr val="84AA33">
                  <a:tint val="92000"/>
                  <a:shade val="99000"/>
                  <a:satMod val="170000"/>
                </a:srgbClr>
              </a:gs>
              <a:gs pos="62000">
                <a:srgbClr val="84AA33">
                  <a:tint val="96000"/>
                  <a:shade val="80000"/>
                  <a:satMod val="170000"/>
                </a:srgbClr>
              </a:gs>
              <a:gs pos="97000">
                <a:srgbClr val="84AA33">
                  <a:tint val="98000"/>
                  <a:shade val="63000"/>
                  <a:satMod val="170000"/>
                </a:srgbClr>
              </a:gs>
              <a:gs pos="100000">
                <a:srgbClr val="84AA33">
                  <a:shade val="62000"/>
                  <a:satMod val="17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rgbClr val="84AA33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МУРЕККЕП ДЖУМЛЕНИНЪ ЧЕШИТЛЕРИ</a:t>
            </a:r>
            <a:endParaRPr kumimoji="0" lang="ru-RU" sz="2800" b="1" i="0" u="none" strike="noStrike" kern="0" cap="none" spc="0" normalizeH="0" baseline="0" noProof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2143116"/>
            <a:ext cx="2664296" cy="1000132"/>
          </a:xfrm>
          <a:prstGeom prst="roundRect">
            <a:avLst/>
          </a:prstGeom>
          <a:gradFill rotWithShape="1">
            <a:gsLst>
              <a:gs pos="0">
                <a:srgbClr val="84AA33">
                  <a:tint val="92000"/>
                  <a:satMod val="170000"/>
                </a:srgbClr>
              </a:gs>
              <a:gs pos="15000">
                <a:srgbClr val="84AA33">
                  <a:tint val="92000"/>
                  <a:shade val="99000"/>
                  <a:satMod val="170000"/>
                </a:srgbClr>
              </a:gs>
              <a:gs pos="62000">
                <a:srgbClr val="84AA33">
                  <a:tint val="96000"/>
                  <a:shade val="80000"/>
                  <a:satMod val="170000"/>
                </a:srgbClr>
              </a:gs>
              <a:gs pos="97000">
                <a:srgbClr val="84AA33">
                  <a:tint val="98000"/>
                  <a:shade val="63000"/>
                  <a:satMod val="170000"/>
                </a:srgbClr>
              </a:gs>
              <a:gs pos="100000">
                <a:srgbClr val="84AA33">
                  <a:shade val="62000"/>
                  <a:satMod val="17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rgbClr val="84AA33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Багълайыджысыз</a:t>
            </a:r>
            <a:r>
              <a:rPr kumimoji="0" lang="ru-RU" sz="24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75162" y="2493018"/>
            <a:ext cx="2952328" cy="1262648"/>
          </a:xfrm>
          <a:prstGeom prst="roundRect">
            <a:avLst/>
          </a:prstGeom>
          <a:gradFill rotWithShape="1">
            <a:gsLst>
              <a:gs pos="0">
                <a:srgbClr val="84AA33">
                  <a:tint val="92000"/>
                  <a:satMod val="170000"/>
                </a:srgbClr>
              </a:gs>
              <a:gs pos="15000">
                <a:srgbClr val="84AA33">
                  <a:tint val="92000"/>
                  <a:shade val="99000"/>
                  <a:satMod val="170000"/>
                </a:srgbClr>
              </a:gs>
              <a:gs pos="62000">
                <a:srgbClr val="84AA33">
                  <a:tint val="96000"/>
                  <a:shade val="80000"/>
                  <a:satMod val="170000"/>
                </a:srgbClr>
              </a:gs>
              <a:gs pos="97000">
                <a:srgbClr val="84AA33">
                  <a:tint val="98000"/>
                  <a:shade val="63000"/>
                  <a:satMod val="170000"/>
                </a:srgbClr>
              </a:gs>
              <a:gs pos="100000">
                <a:srgbClr val="84AA33">
                  <a:shade val="62000"/>
                  <a:satMod val="17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rgbClr val="84AA33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багълайыджылы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2849727">
            <a:off x="3255322" y="1534188"/>
            <a:ext cx="357190" cy="1042623"/>
          </a:xfrm>
          <a:prstGeom prst="downArrow">
            <a:avLst/>
          </a:prstGeom>
          <a:gradFill rotWithShape="1">
            <a:gsLst>
              <a:gs pos="0">
                <a:srgbClr val="3891A7">
                  <a:tint val="92000"/>
                  <a:satMod val="170000"/>
                </a:srgbClr>
              </a:gs>
              <a:gs pos="15000">
                <a:srgbClr val="3891A7">
                  <a:tint val="92000"/>
                  <a:shade val="99000"/>
                  <a:satMod val="170000"/>
                </a:srgbClr>
              </a:gs>
              <a:gs pos="62000">
                <a:srgbClr val="3891A7">
                  <a:tint val="96000"/>
                  <a:shade val="80000"/>
                  <a:satMod val="170000"/>
                </a:srgbClr>
              </a:gs>
              <a:gs pos="97000">
                <a:srgbClr val="3891A7">
                  <a:tint val="98000"/>
                  <a:shade val="63000"/>
                  <a:satMod val="170000"/>
                </a:srgbClr>
              </a:gs>
              <a:gs pos="100000">
                <a:srgbClr val="3891A7">
                  <a:shade val="62000"/>
                  <a:satMod val="17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rgbClr val="3891A7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9" name="Стрелка вниз 8"/>
          <p:cNvSpPr/>
          <p:nvPr/>
        </p:nvSpPr>
        <p:spPr>
          <a:xfrm rot="19569924">
            <a:off x="5964270" y="1514602"/>
            <a:ext cx="357190" cy="1003981"/>
          </a:xfrm>
          <a:prstGeom prst="downArrow">
            <a:avLst/>
          </a:prstGeom>
          <a:gradFill rotWithShape="1">
            <a:gsLst>
              <a:gs pos="0">
                <a:srgbClr val="3891A7">
                  <a:tint val="92000"/>
                  <a:satMod val="170000"/>
                </a:srgbClr>
              </a:gs>
              <a:gs pos="15000">
                <a:srgbClr val="3891A7">
                  <a:tint val="92000"/>
                  <a:shade val="99000"/>
                  <a:satMod val="170000"/>
                </a:srgbClr>
              </a:gs>
              <a:gs pos="62000">
                <a:srgbClr val="3891A7">
                  <a:tint val="96000"/>
                  <a:shade val="80000"/>
                  <a:satMod val="170000"/>
                </a:srgbClr>
              </a:gs>
              <a:gs pos="97000">
                <a:srgbClr val="3891A7">
                  <a:tint val="98000"/>
                  <a:shade val="63000"/>
                  <a:satMod val="170000"/>
                </a:srgbClr>
              </a:gs>
              <a:gs pos="100000">
                <a:srgbClr val="3891A7">
                  <a:shade val="62000"/>
                  <a:satMod val="17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rgbClr val="3891A7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0" name="Стрелка вниз 9"/>
          <p:cNvSpPr/>
          <p:nvPr/>
        </p:nvSpPr>
        <p:spPr>
          <a:xfrm rot="3694181">
            <a:off x="4678547" y="3114526"/>
            <a:ext cx="357190" cy="2567235"/>
          </a:xfrm>
          <a:prstGeom prst="downArrow">
            <a:avLst/>
          </a:prstGeom>
          <a:gradFill rotWithShape="1">
            <a:gsLst>
              <a:gs pos="0">
                <a:srgbClr val="3891A7">
                  <a:tint val="92000"/>
                  <a:satMod val="170000"/>
                </a:srgbClr>
              </a:gs>
              <a:gs pos="15000">
                <a:srgbClr val="3891A7">
                  <a:tint val="92000"/>
                  <a:shade val="99000"/>
                  <a:satMod val="170000"/>
                </a:srgbClr>
              </a:gs>
              <a:gs pos="62000">
                <a:srgbClr val="3891A7">
                  <a:tint val="96000"/>
                  <a:shade val="80000"/>
                  <a:satMod val="170000"/>
                </a:srgbClr>
              </a:gs>
              <a:gs pos="97000">
                <a:srgbClr val="3891A7">
                  <a:tint val="98000"/>
                  <a:shade val="63000"/>
                  <a:satMod val="170000"/>
                </a:srgbClr>
              </a:gs>
              <a:gs pos="100000">
                <a:srgbClr val="3891A7">
                  <a:shade val="62000"/>
                  <a:satMod val="17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rgbClr val="3891A7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0749371">
            <a:off x="7272731" y="3793620"/>
            <a:ext cx="357190" cy="1130790"/>
          </a:xfrm>
          <a:prstGeom prst="downArrow">
            <a:avLst/>
          </a:prstGeom>
          <a:gradFill rotWithShape="1">
            <a:gsLst>
              <a:gs pos="0">
                <a:srgbClr val="3891A7">
                  <a:tint val="92000"/>
                  <a:satMod val="170000"/>
                </a:srgbClr>
              </a:gs>
              <a:gs pos="15000">
                <a:srgbClr val="3891A7">
                  <a:tint val="92000"/>
                  <a:shade val="99000"/>
                  <a:satMod val="170000"/>
                </a:srgbClr>
              </a:gs>
              <a:gs pos="62000">
                <a:srgbClr val="3891A7">
                  <a:tint val="96000"/>
                  <a:shade val="80000"/>
                  <a:satMod val="170000"/>
                </a:srgbClr>
              </a:gs>
              <a:gs pos="97000">
                <a:srgbClr val="3891A7">
                  <a:tint val="98000"/>
                  <a:shade val="63000"/>
                  <a:satMod val="170000"/>
                </a:srgbClr>
              </a:gs>
              <a:gs pos="100000">
                <a:srgbClr val="3891A7">
                  <a:shade val="62000"/>
                  <a:satMod val="17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rgbClr val="3891A7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5536" y="4714884"/>
            <a:ext cx="3247770" cy="1285884"/>
          </a:xfrm>
          <a:prstGeom prst="roundRect">
            <a:avLst/>
          </a:prstGeom>
          <a:gradFill rotWithShape="1">
            <a:gsLst>
              <a:gs pos="0">
                <a:srgbClr val="84AA33">
                  <a:tint val="92000"/>
                  <a:satMod val="170000"/>
                </a:srgbClr>
              </a:gs>
              <a:gs pos="15000">
                <a:srgbClr val="84AA33">
                  <a:tint val="92000"/>
                  <a:shade val="99000"/>
                  <a:satMod val="170000"/>
                </a:srgbClr>
              </a:gs>
              <a:gs pos="62000">
                <a:srgbClr val="84AA33">
                  <a:tint val="96000"/>
                  <a:shade val="80000"/>
                  <a:satMod val="170000"/>
                </a:srgbClr>
              </a:gs>
              <a:gs pos="97000">
                <a:srgbClr val="84AA33">
                  <a:tint val="98000"/>
                  <a:shade val="63000"/>
                  <a:satMod val="170000"/>
                </a:srgbClr>
              </a:gs>
              <a:gs pos="100000">
                <a:srgbClr val="84AA33">
                  <a:shade val="62000"/>
                  <a:satMod val="17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rgbClr val="84AA33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Тизме</a:t>
            </a:r>
            <a:r>
              <a:rPr kumimoji="0" lang="ru-RU" sz="2800" b="0" i="0" u="none" strike="noStrike" kern="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0" cap="none" spc="0" normalizeH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муреккеп</a:t>
            </a:r>
            <a:r>
              <a:rPr kumimoji="0" lang="ru-RU" sz="2800" b="0" i="0" u="none" strike="noStrike" kern="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0" cap="none" spc="0" normalizeH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джумлелер</a:t>
            </a:r>
            <a:endParaRPr kumimoji="0" lang="ru-RU" sz="2800" b="0" i="0" u="none" strike="noStrike" kern="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15008" y="4950932"/>
            <a:ext cx="2997210" cy="1214446"/>
          </a:xfrm>
          <a:prstGeom prst="roundRect">
            <a:avLst/>
          </a:prstGeom>
          <a:gradFill rotWithShape="1">
            <a:gsLst>
              <a:gs pos="0">
                <a:srgbClr val="84AA33">
                  <a:tint val="92000"/>
                  <a:satMod val="170000"/>
                </a:srgbClr>
              </a:gs>
              <a:gs pos="15000">
                <a:srgbClr val="84AA33">
                  <a:tint val="92000"/>
                  <a:shade val="99000"/>
                  <a:satMod val="170000"/>
                </a:srgbClr>
              </a:gs>
              <a:gs pos="62000">
                <a:srgbClr val="84AA33">
                  <a:tint val="96000"/>
                  <a:shade val="80000"/>
                  <a:satMod val="170000"/>
                </a:srgbClr>
              </a:gs>
              <a:gs pos="97000">
                <a:srgbClr val="84AA33">
                  <a:tint val="98000"/>
                  <a:shade val="63000"/>
                  <a:satMod val="170000"/>
                </a:srgbClr>
              </a:gs>
              <a:gs pos="100000">
                <a:srgbClr val="84AA33">
                  <a:shade val="62000"/>
                  <a:satMod val="17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rgbClr val="84AA33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Табили</a:t>
            </a:r>
            <a:r>
              <a:rPr kumimoji="0" lang="ru-RU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муреккеп</a:t>
            </a:r>
            <a:r>
              <a:rPr kumimoji="0" lang="ru-RU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джумлелер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511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491</TotalTime>
  <Words>390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Зенифе</dc:creator>
  <cp:lastModifiedBy>Лейля</cp:lastModifiedBy>
  <cp:revision>27</cp:revision>
  <dcterms:created xsi:type="dcterms:W3CDTF">2018-01-23T08:26:47Z</dcterms:created>
  <dcterms:modified xsi:type="dcterms:W3CDTF">2018-03-28T16:31:42Z</dcterms:modified>
</cp:coreProperties>
</file>