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0" r:id="rId3"/>
    <p:sldId id="257" r:id="rId4"/>
    <p:sldId id="261" r:id="rId5"/>
    <p:sldId id="262" r:id="rId6"/>
    <p:sldId id="259" r:id="rId7"/>
    <p:sldId id="258" r:id="rId8"/>
    <p:sldId id="263" r:id="rId9"/>
    <p:sldId id="264" r:id="rId10"/>
    <p:sldId id="265" r:id="rId1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93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06.10.2018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06.10.2018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06.10.2018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06.10.2018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06.10.2018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06.10.2018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06.10.2018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06.10.2018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06.10.2018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06.10.2018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06.10.2018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06.10.2018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571480"/>
            <a:ext cx="7772400" cy="1785950"/>
          </a:xfrm>
        </p:spPr>
        <p:txBody>
          <a:bodyPr>
            <a:prstTxWarp prst="textCanUp">
              <a:avLst/>
            </a:prstTxWarp>
          </a:bodyPr>
          <a:lstStyle/>
          <a:p>
            <a:r>
              <a:rPr lang="ru-RU" b="1" dirty="0" err="1" smtClean="0">
                <a:solidFill>
                  <a:srgbClr val="FF0000"/>
                </a:solidFill>
              </a:rPr>
              <a:t>Мулькиет</a:t>
            </a:r>
            <a:r>
              <a:rPr lang="ru-RU" b="1" dirty="0" smtClean="0">
                <a:solidFill>
                  <a:srgbClr val="FF0000"/>
                </a:solidFill>
              </a:rPr>
              <a:t>  </a:t>
            </a:r>
            <a:r>
              <a:rPr lang="ru-RU" b="1" dirty="0" err="1" smtClean="0">
                <a:solidFill>
                  <a:srgbClr val="FF0000"/>
                </a:solidFill>
              </a:rPr>
              <a:t>аффикслери</a:t>
            </a:r>
            <a:endParaRPr lang="ru-RU" b="1" dirty="0">
              <a:solidFill>
                <a:srgbClr val="FF000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143372" y="3886200"/>
            <a:ext cx="3629028" cy="1752600"/>
          </a:xfrm>
        </p:spPr>
        <p:txBody>
          <a:bodyPr/>
          <a:lstStyle/>
          <a:p>
            <a:r>
              <a:rPr lang="ru-RU" sz="4400" b="1" dirty="0" smtClean="0">
                <a:solidFill>
                  <a:srgbClr val="0070C0"/>
                </a:solidFill>
              </a:rPr>
              <a:t>КИТАП</a:t>
            </a:r>
            <a:endParaRPr lang="ru-RU" sz="4400" b="1" dirty="0">
              <a:solidFill>
                <a:srgbClr val="0070C0"/>
              </a:solidFill>
            </a:endParaRPr>
          </a:p>
        </p:txBody>
      </p:sp>
      <p:pic>
        <p:nvPicPr>
          <p:cNvPr id="1026" name="Picture 2" descr="C:\Users\Лейля\Desktop\журнал 2- 2018\грамматика\рисунки келишлер\книги\livro-azul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14546" y="3143248"/>
            <a:ext cx="2857500" cy="2857500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785786" y="2214554"/>
            <a:ext cx="750099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dirty="0" smtClean="0">
                <a:solidFill>
                  <a:srgbClr val="FF0000"/>
                </a:solidFill>
              </a:rPr>
              <a:t>(Аффиксы принадлежности)</a:t>
            </a:r>
            <a:endParaRPr lang="ru-RU" sz="40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42852"/>
            <a:ext cx="8229600" cy="642942"/>
          </a:xfrm>
        </p:spPr>
        <p:txBody>
          <a:bodyPr>
            <a:normAutofit/>
          </a:bodyPr>
          <a:lstStyle/>
          <a:p>
            <a:r>
              <a:rPr lang="ru-RU" sz="2800" b="1" dirty="0" smtClean="0">
                <a:solidFill>
                  <a:srgbClr val="C00000"/>
                </a:solidFill>
              </a:rPr>
              <a:t>ШАХЫС ЗАМИРЛЕРИ </a:t>
            </a:r>
            <a:r>
              <a:rPr lang="ru-RU" sz="2800" dirty="0" smtClean="0">
                <a:solidFill>
                  <a:srgbClr val="C00000"/>
                </a:solidFill>
              </a:rPr>
              <a:t>(личные местоимения)</a:t>
            </a:r>
            <a:endParaRPr lang="ru-RU" sz="2800" dirty="0">
              <a:solidFill>
                <a:srgbClr val="C0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sz="240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7" name="Picture 3" descr="C:\Users\Лейля\Desktop\lichnye_mestoimeniya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282" y="629285"/>
            <a:ext cx="8517255" cy="6228715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2500298" y="1000108"/>
            <a:ext cx="185738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err="1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Теклик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929322" y="1000108"/>
            <a:ext cx="20717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err="1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Чокълукъ</a:t>
            </a:r>
            <a:r>
              <a:rPr lang="ru-RU" sz="2400" b="1" dirty="0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sz="2400" b="1" dirty="0">
              <a:solidFill>
                <a:srgbClr val="00B0F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928662" y="1785926"/>
            <a:ext cx="1071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Шахыс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857225" y="3286124"/>
            <a:ext cx="107156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Шахыс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214678" y="1928802"/>
            <a:ext cx="121909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Мен </a:t>
            </a:r>
            <a:endParaRPr lang="ru-RU" sz="24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214679" y="3571876"/>
            <a:ext cx="78581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Сен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3571868" y="5072074"/>
            <a:ext cx="57150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О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6500826" y="1928802"/>
            <a:ext cx="112374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Биз</a:t>
            </a:r>
            <a:r>
              <a:rPr lang="ru-RU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sz="24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6357950" y="3571876"/>
            <a:ext cx="107154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Сиз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6215074" y="5072074"/>
            <a:ext cx="135618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Олар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928662" y="4786322"/>
            <a:ext cx="140587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Шахыс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err="1" smtClean="0">
                <a:solidFill>
                  <a:srgbClr val="0070C0"/>
                </a:solidFill>
              </a:rPr>
              <a:t>Меним</a:t>
            </a:r>
            <a:r>
              <a:rPr lang="ru-RU" b="1" dirty="0" smtClean="0">
                <a:solidFill>
                  <a:srgbClr val="0070C0"/>
                </a:solidFill>
              </a:rPr>
              <a:t> </a:t>
            </a:r>
            <a:r>
              <a:rPr lang="ru-RU" b="1" dirty="0" err="1" smtClean="0">
                <a:solidFill>
                  <a:srgbClr val="0070C0"/>
                </a:solidFill>
              </a:rPr>
              <a:t>китаб</a:t>
            </a:r>
            <a:r>
              <a:rPr lang="ru-RU" b="1" dirty="0" err="1" smtClean="0">
                <a:solidFill>
                  <a:srgbClr val="FF0000"/>
                </a:solidFill>
              </a:rPr>
              <a:t>ым</a:t>
            </a:r>
            <a:endParaRPr lang="ru-RU" b="1" dirty="0">
              <a:solidFill>
                <a:srgbClr val="FF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026" name="Picture 2" descr="C:\Users\Лейля\Desktop\журнал 2- 2018\грамматика\рисунки келишлер\дети\0742946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5984" y="2071678"/>
            <a:ext cx="3929089" cy="3929089"/>
          </a:xfrm>
          <a:prstGeom prst="rect">
            <a:avLst/>
          </a:prstGeom>
          <a:noFill/>
        </p:spPr>
      </p:pic>
      <p:sp>
        <p:nvSpPr>
          <p:cNvPr id="5" name="Выгнутая вправо стрелка 4"/>
          <p:cNvSpPr/>
          <p:nvPr/>
        </p:nvSpPr>
        <p:spPr>
          <a:xfrm flipH="1">
            <a:off x="2428860" y="3857628"/>
            <a:ext cx="785818" cy="1216152"/>
          </a:xfrm>
          <a:prstGeom prst="curvedLeftArrow">
            <a:avLst/>
          </a:prstGeom>
          <a:ln w="952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err="1" smtClean="0">
                <a:solidFill>
                  <a:srgbClr val="0070C0"/>
                </a:solidFill>
              </a:rPr>
              <a:t>Сенинъ</a:t>
            </a:r>
            <a:r>
              <a:rPr lang="ru-RU" b="1" dirty="0" smtClean="0">
                <a:solidFill>
                  <a:srgbClr val="0070C0"/>
                </a:solidFill>
              </a:rPr>
              <a:t> </a:t>
            </a:r>
            <a:r>
              <a:rPr lang="ru-RU" b="1" dirty="0" err="1" smtClean="0">
                <a:solidFill>
                  <a:srgbClr val="0070C0"/>
                </a:solidFill>
              </a:rPr>
              <a:t>китаб</a:t>
            </a:r>
            <a:r>
              <a:rPr lang="ru-RU" b="1" dirty="0" err="1" smtClean="0">
                <a:solidFill>
                  <a:srgbClr val="FF0000"/>
                </a:solidFill>
              </a:rPr>
              <a:t>ынъ</a:t>
            </a:r>
            <a:endParaRPr lang="ru-RU" b="1" dirty="0">
              <a:solidFill>
                <a:srgbClr val="FF0000"/>
              </a:solidFill>
            </a:endParaRPr>
          </a:p>
        </p:txBody>
      </p:sp>
      <p:pic>
        <p:nvPicPr>
          <p:cNvPr id="3074" name="Picture 2" descr="C:\Users\Лейля\Desktop\журнал 2- 2018\грамматика\рисунки келишлер\дети\kids-boy-carrying-book-cartoon_33070-966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143367" y="1928797"/>
            <a:ext cx="3863340" cy="3863340"/>
          </a:xfrm>
          <a:prstGeom prst="rect">
            <a:avLst/>
          </a:prstGeom>
          <a:noFill/>
        </p:spPr>
      </p:pic>
      <p:pic>
        <p:nvPicPr>
          <p:cNvPr id="3075" name="Picture 3" descr="C:\Users\Лейля\Desktop\журнал 2- 2018\грамматика\рисунки келишлер\дети\07429468 - копия.jpg"/>
          <p:cNvPicPr>
            <a:picLocks noChangeAspect="1" noChangeArrowheads="1"/>
          </p:cNvPicPr>
          <p:nvPr/>
        </p:nvPicPr>
        <p:blipFill>
          <a:blip r:embed="rId3"/>
          <a:srcRect l="13353" r="19881" b="33234"/>
          <a:stretch>
            <a:fillRect/>
          </a:stretch>
        </p:blipFill>
        <p:spPr bwMode="auto">
          <a:xfrm>
            <a:off x="1071538" y="2000240"/>
            <a:ext cx="1857388" cy="1857388"/>
          </a:xfrm>
          <a:prstGeom prst="rect">
            <a:avLst/>
          </a:prstGeom>
          <a:noFill/>
        </p:spPr>
      </p:pic>
      <p:cxnSp>
        <p:nvCxnSpPr>
          <p:cNvPr id="7" name="Прямая со стрелкой 6"/>
          <p:cNvCxnSpPr/>
          <p:nvPr/>
        </p:nvCxnSpPr>
        <p:spPr>
          <a:xfrm>
            <a:off x="3714744" y="3714752"/>
            <a:ext cx="2286016" cy="214314"/>
          </a:xfrm>
          <a:prstGeom prst="straightConnector1">
            <a:avLst/>
          </a:prstGeom>
          <a:ln w="571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err="1" smtClean="0">
                <a:solidFill>
                  <a:srgbClr val="0070C0"/>
                </a:solidFill>
              </a:rPr>
              <a:t>Онынъ</a:t>
            </a:r>
            <a:r>
              <a:rPr lang="ru-RU" b="1" dirty="0" smtClean="0">
                <a:solidFill>
                  <a:srgbClr val="0070C0"/>
                </a:solidFill>
              </a:rPr>
              <a:t> </a:t>
            </a:r>
            <a:r>
              <a:rPr lang="ru-RU" b="1" dirty="0" err="1" smtClean="0">
                <a:solidFill>
                  <a:srgbClr val="0070C0"/>
                </a:solidFill>
              </a:rPr>
              <a:t>китаб</a:t>
            </a:r>
            <a:r>
              <a:rPr lang="ru-RU" b="1" dirty="0" err="1" smtClean="0">
                <a:solidFill>
                  <a:srgbClr val="FF0000"/>
                </a:solidFill>
              </a:rPr>
              <a:t>ы</a:t>
            </a:r>
            <a:endParaRPr lang="ru-RU" b="1" dirty="0">
              <a:solidFill>
                <a:srgbClr val="FF0000"/>
              </a:solidFill>
            </a:endParaRPr>
          </a:p>
        </p:txBody>
      </p:sp>
      <p:pic>
        <p:nvPicPr>
          <p:cNvPr id="1026" name="Picture 2" descr="C:\Users\Лейля\Desktop\журнал 2- 2018\грамматика\рисунки келишлер\дети\01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72066" y="2000240"/>
            <a:ext cx="3657143" cy="4617143"/>
          </a:xfrm>
          <a:prstGeom prst="rect">
            <a:avLst/>
          </a:prstGeom>
          <a:noFill/>
        </p:spPr>
      </p:pic>
      <p:pic>
        <p:nvPicPr>
          <p:cNvPr id="5" name="Picture 3" descr="C:\Users\Лейля\Desktop\журнал 2- 2018\грамматика\рисунки келишлер\дети\07429468 - копия.jpg"/>
          <p:cNvPicPr>
            <a:picLocks noChangeAspect="1" noChangeArrowheads="1"/>
          </p:cNvPicPr>
          <p:nvPr/>
        </p:nvPicPr>
        <p:blipFill>
          <a:blip r:embed="rId3"/>
          <a:srcRect l="13353" r="19881" b="33234"/>
          <a:stretch>
            <a:fillRect/>
          </a:stretch>
        </p:blipFill>
        <p:spPr bwMode="auto">
          <a:xfrm>
            <a:off x="178676" y="380257"/>
            <a:ext cx="1857388" cy="1857388"/>
          </a:xfrm>
          <a:prstGeom prst="rect">
            <a:avLst/>
          </a:prstGeom>
          <a:noFill/>
        </p:spPr>
      </p:pic>
      <p:sp>
        <p:nvSpPr>
          <p:cNvPr id="8" name="Стрелка вниз 7"/>
          <p:cNvSpPr/>
          <p:nvPr/>
        </p:nvSpPr>
        <p:spPr>
          <a:xfrm rot="-840000">
            <a:off x="3286116" y="2357430"/>
            <a:ext cx="484632" cy="100013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err="1" smtClean="0">
                <a:solidFill>
                  <a:srgbClr val="0070C0"/>
                </a:solidFill>
              </a:rPr>
              <a:t>Бизим</a:t>
            </a:r>
            <a:r>
              <a:rPr lang="ru-RU" b="1" dirty="0" smtClean="0">
                <a:solidFill>
                  <a:srgbClr val="0070C0"/>
                </a:solidFill>
              </a:rPr>
              <a:t> </a:t>
            </a:r>
            <a:r>
              <a:rPr lang="ru-RU" b="1" dirty="0" err="1" smtClean="0">
                <a:solidFill>
                  <a:srgbClr val="0070C0"/>
                </a:solidFill>
              </a:rPr>
              <a:t>китаб</a:t>
            </a:r>
            <a:r>
              <a:rPr lang="ru-RU" b="1" dirty="0" err="1" smtClean="0">
                <a:solidFill>
                  <a:srgbClr val="FF0000"/>
                </a:solidFill>
              </a:rPr>
              <a:t>ымыз</a:t>
            </a:r>
            <a:endParaRPr lang="ru-RU" b="1" dirty="0">
              <a:solidFill>
                <a:srgbClr val="FF0000"/>
              </a:solidFill>
            </a:endParaRPr>
          </a:p>
        </p:txBody>
      </p:sp>
      <p:pic>
        <p:nvPicPr>
          <p:cNvPr id="3074" name="Picture 2" descr="C:\Users\Лейля\Desktop\журнал 2- 2018\грамматика\рисунки келишлер\дети\94778900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14414" y="1419425"/>
            <a:ext cx="6572296" cy="5438575"/>
          </a:xfrm>
          <a:prstGeom prst="rect">
            <a:avLst/>
          </a:prstGeom>
          <a:noFill/>
        </p:spPr>
      </p:pic>
      <p:sp>
        <p:nvSpPr>
          <p:cNvPr id="7" name="Выгнутая вправо стрелка 6"/>
          <p:cNvSpPr>
            <a:spLocks/>
          </p:cNvSpPr>
          <p:nvPr/>
        </p:nvSpPr>
        <p:spPr>
          <a:xfrm flipH="1">
            <a:off x="500034" y="4000507"/>
            <a:ext cx="1044000" cy="1526124"/>
          </a:xfrm>
          <a:prstGeom prst="curvedLeftArrow">
            <a:avLst>
              <a:gd name="adj1" fmla="val 25000"/>
              <a:gd name="adj2" fmla="val 47886"/>
              <a:gd name="adj3" fmla="val 25000"/>
            </a:avLst>
          </a:prstGeom>
          <a:ln w="952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err="1" smtClean="0">
                <a:solidFill>
                  <a:srgbClr val="0070C0"/>
                </a:solidFill>
              </a:rPr>
              <a:t>Сизинъ</a:t>
            </a:r>
            <a:r>
              <a:rPr lang="ru-RU" b="1" dirty="0" smtClean="0">
                <a:solidFill>
                  <a:srgbClr val="0070C0"/>
                </a:solidFill>
              </a:rPr>
              <a:t> </a:t>
            </a:r>
            <a:r>
              <a:rPr lang="ru-RU" b="1" dirty="0" err="1" smtClean="0">
                <a:solidFill>
                  <a:srgbClr val="0070C0"/>
                </a:solidFill>
              </a:rPr>
              <a:t>китаб</a:t>
            </a:r>
            <a:r>
              <a:rPr lang="ru-RU" b="1" dirty="0" err="1" smtClean="0">
                <a:solidFill>
                  <a:srgbClr val="FF0000"/>
                </a:solidFill>
              </a:rPr>
              <a:t>ынъыз</a:t>
            </a:r>
            <a:endParaRPr lang="ru-RU" b="1" dirty="0">
              <a:solidFill>
                <a:srgbClr val="FF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6" name="Picture 3" descr="C:\Users\Лейля\Desktop\журнал 2- 2018\грамматика\рисунки келишлер\дети\07429468 - копия.jpg"/>
          <p:cNvPicPr>
            <a:picLocks noChangeAspect="1" noChangeArrowheads="1"/>
          </p:cNvPicPr>
          <p:nvPr/>
        </p:nvPicPr>
        <p:blipFill>
          <a:blip r:embed="rId2"/>
          <a:srcRect l="13353" r="19881" b="33234"/>
          <a:stretch>
            <a:fillRect/>
          </a:stretch>
        </p:blipFill>
        <p:spPr bwMode="auto">
          <a:xfrm>
            <a:off x="0" y="2143116"/>
            <a:ext cx="1857388" cy="1857388"/>
          </a:xfrm>
          <a:prstGeom prst="rect">
            <a:avLst/>
          </a:prstGeom>
          <a:noFill/>
        </p:spPr>
      </p:pic>
      <p:cxnSp>
        <p:nvCxnSpPr>
          <p:cNvPr id="8" name="Прямая со стрелкой 7"/>
          <p:cNvCxnSpPr/>
          <p:nvPr/>
        </p:nvCxnSpPr>
        <p:spPr>
          <a:xfrm>
            <a:off x="1785918" y="3786190"/>
            <a:ext cx="2500330" cy="214314"/>
          </a:xfrm>
          <a:prstGeom prst="straightConnector1">
            <a:avLst/>
          </a:prstGeom>
          <a:ln w="571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50" name="Picture 2" descr="C:\Users\Лейля\Desktop\журнал 2- 2018\грамматика\рисунки келишлер\дети\687092655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491516" y="1449976"/>
            <a:ext cx="5009574" cy="412216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err="1" smtClean="0">
                <a:solidFill>
                  <a:srgbClr val="0070C0"/>
                </a:solidFill>
              </a:rPr>
              <a:t>Оларнынъ</a:t>
            </a:r>
            <a:r>
              <a:rPr lang="ru-RU" b="1" dirty="0" smtClean="0">
                <a:solidFill>
                  <a:srgbClr val="0070C0"/>
                </a:solidFill>
              </a:rPr>
              <a:t> </a:t>
            </a:r>
            <a:r>
              <a:rPr lang="ru-RU" b="1" dirty="0" err="1" smtClean="0">
                <a:solidFill>
                  <a:srgbClr val="0070C0"/>
                </a:solidFill>
              </a:rPr>
              <a:t>китаб</a:t>
            </a:r>
            <a:r>
              <a:rPr lang="ru-RU" b="1" dirty="0" err="1" smtClean="0">
                <a:solidFill>
                  <a:srgbClr val="FF0000"/>
                </a:solidFill>
              </a:rPr>
              <a:t>ы</a:t>
            </a:r>
            <a:endParaRPr lang="ru-RU" b="1" dirty="0">
              <a:solidFill>
                <a:srgbClr val="FF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5" name="Picture 3" descr="C:\Users\Лейля\Desktop\журнал 2- 2018\грамматика\рисунки келишлер\дети\07429468 - копия.jpg"/>
          <p:cNvPicPr>
            <a:picLocks noChangeAspect="1" noChangeArrowheads="1"/>
          </p:cNvPicPr>
          <p:nvPr/>
        </p:nvPicPr>
        <p:blipFill>
          <a:blip r:embed="rId2"/>
          <a:srcRect l="13353" r="19881" b="33234"/>
          <a:stretch>
            <a:fillRect/>
          </a:stretch>
        </p:blipFill>
        <p:spPr bwMode="auto">
          <a:xfrm>
            <a:off x="0" y="785794"/>
            <a:ext cx="1857388" cy="1857388"/>
          </a:xfrm>
          <a:prstGeom prst="rect">
            <a:avLst/>
          </a:prstGeom>
          <a:noFill/>
        </p:spPr>
      </p:pic>
      <p:sp>
        <p:nvSpPr>
          <p:cNvPr id="6" name="Стрелка вниз 5"/>
          <p:cNvSpPr/>
          <p:nvPr/>
        </p:nvSpPr>
        <p:spPr>
          <a:xfrm rot="20760000">
            <a:off x="1971135" y="2472636"/>
            <a:ext cx="484632" cy="100013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7" name="Picture 2" descr="C:\Users\Лейля\Desktop\журнал 2- 2018\грамматика\рисунки келишлер\дети\114557586______2x__8_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000365" y="2434590"/>
            <a:ext cx="5992178" cy="442341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714348" y="2285992"/>
          <a:ext cx="7527825" cy="3762949"/>
        </p:xfrm>
        <a:graphic>
          <a:graphicData uri="http://schemas.openxmlformats.org/drawingml/2006/table">
            <a:tbl>
              <a:tblPr/>
              <a:tblGrid>
                <a:gridCol w="936000"/>
                <a:gridCol w="2669519"/>
                <a:gridCol w="3922306"/>
              </a:tblGrid>
              <a:tr h="72000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i="1" dirty="0" err="1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Шахыс</a:t>
                      </a:r>
                      <a:r>
                        <a:rPr lang="en-US" sz="2000" i="1" dirty="0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endParaRPr lang="ru-RU" sz="20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i="1" dirty="0" err="1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Текликте</a:t>
                      </a:r>
                      <a:r>
                        <a:rPr lang="ru-RU" sz="2000" i="1" dirty="0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:</a:t>
                      </a:r>
                      <a:endParaRPr lang="ru-RU" sz="20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i="1" dirty="0" err="1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Чокълукъта</a:t>
                      </a:r>
                      <a:r>
                        <a:rPr lang="ru-RU" sz="2000" i="1" dirty="0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:</a:t>
                      </a:r>
                      <a:endParaRPr lang="ru-RU" sz="20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3982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 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(</a:t>
                      </a:r>
                      <a:r>
                        <a:rPr lang="ru-RU" sz="2000" b="1" i="1" dirty="0" err="1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меним</a:t>
                      </a:r>
                      <a:r>
                        <a:rPr lang="ru-RU" sz="2000" b="1" dirty="0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) –М, –ЫМ, -ИМ, -УМ, -ЮМ</a:t>
                      </a:r>
                      <a:endParaRPr lang="ru-RU" sz="20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(</a:t>
                      </a:r>
                      <a:r>
                        <a:rPr lang="ru-RU" sz="2000" b="1" i="1" dirty="0" err="1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бизим</a:t>
                      </a:r>
                      <a:r>
                        <a:rPr lang="ru-RU" sz="2000" b="1" dirty="0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) –МЫЗ, -МИЗ, -ЫМЫЗ,…… -ИМИЗ, -УМЫЗ, -ЮМИЗ</a:t>
                      </a:r>
                      <a:endParaRPr lang="ru-RU" sz="20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3982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 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(</a:t>
                      </a:r>
                      <a:r>
                        <a:rPr lang="ru-RU" sz="2000" b="1" i="1" dirty="0" err="1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сенинъ</a:t>
                      </a:r>
                      <a:r>
                        <a:rPr lang="ru-RU" sz="2000" b="1" dirty="0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) –НЪ, –ИНЪ,      –ЫНЪ, -УНЪ, –ЮНЪ</a:t>
                      </a:r>
                      <a:endParaRPr lang="ru-RU" sz="20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(</a:t>
                      </a:r>
                      <a:r>
                        <a:rPr lang="ru-RU" sz="2000" b="1" i="1" dirty="0" err="1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сизинъ</a:t>
                      </a:r>
                      <a:r>
                        <a:rPr lang="ru-RU" sz="2000" b="1" dirty="0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) –НЪЫЗ, -НЪИЗ, -ЫНЫЗ,   -ИНЪИЗ, -УНЪЫЗ, -ЮНЪИЗ</a:t>
                      </a:r>
                      <a:endParaRPr lang="ru-RU" sz="20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3982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3 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(</a:t>
                      </a:r>
                      <a:r>
                        <a:rPr lang="ru-RU" sz="2000" b="1" i="1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онынъ</a:t>
                      </a:r>
                      <a:r>
                        <a:rPr lang="ru-RU" sz="2000" b="1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) –СЫ, -СИ, -Ы,   -И, -У, -Ю</a:t>
                      </a:r>
                      <a:endParaRPr lang="ru-RU" sz="20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(</a:t>
                      </a:r>
                      <a:r>
                        <a:rPr lang="ru-RU" sz="2000" b="1" i="1" dirty="0" err="1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оларнынъ</a:t>
                      </a:r>
                      <a:r>
                        <a:rPr lang="ru-RU" sz="2000" b="1" dirty="0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) -СЫ, -СИ, -Ы, -И, -У, -Ю -(ЛАР)-Ы, -(ЛЕР)-И</a:t>
                      </a:r>
                      <a:endParaRPr lang="ru-RU" sz="20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214282" y="428604"/>
            <a:ext cx="8715436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200" b="1" i="0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Мулькиет</a:t>
            </a:r>
            <a:r>
              <a:rPr kumimoji="0" lang="ru-RU" sz="32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3200" b="1" i="0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аффикслери</a:t>
            </a:r>
            <a:r>
              <a:rPr kumimoji="0" lang="ru-RU" sz="32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</a:p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kumimoji="0" lang="ru-RU" sz="200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(показывают принадлежность предмета одному из 3-х лиц, т.е. можно при этом не употреблять личные местоимения </a:t>
            </a:r>
            <a:r>
              <a:rPr lang="ru-RU" sz="2000" b="1" i="1" dirty="0" err="1" smtClean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</a:rPr>
              <a:t>меним</a:t>
            </a:r>
            <a:r>
              <a:rPr lang="ru-RU" sz="2000" b="1" i="1" dirty="0" smtClean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</a:rPr>
              <a:t>, </a:t>
            </a:r>
            <a:r>
              <a:rPr lang="ru-RU" sz="2000" b="1" i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сенинъ</a:t>
            </a:r>
            <a:r>
              <a:rPr lang="ru-RU" sz="20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и т.д.</a:t>
            </a:r>
            <a:r>
              <a:rPr kumimoji="0" lang="ru-RU" sz="200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)</a:t>
            </a:r>
            <a:endParaRPr kumimoji="0" lang="ru-RU" sz="2000" i="0" u="none" strike="noStrike" cap="none" normalizeH="0" baseline="0" dirty="0" smtClean="0">
              <a:ln>
                <a:noFill/>
              </a:ln>
              <a:solidFill>
                <a:srgbClr val="0070C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4282" y="274638"/>
            <a:ext cx="8786874" cy="1143000"/>
          </a:xfrm>
        </p:spPr>
        <p:txBody>
          <a:bodyPr>
            <a:normAutofit fontScale="90000"/>
          </a:bodyPr>
          <a:lstStyle/>
          <a:p>
            <a:r>
              <a:rPr lang="ru-RU" sz="3100" b="1" dirty="0" smtClean="0">
                <a:solidFill>
                  <a:srgbClr val="0070C0"/>
                </a:solidFill>
              </a:rPr>
              <a:t>Чтобы правильно писать аффиксы принадлежности,</a:t>
            </a:r>
            <a:br>
              <a:rPr lang="ru-RU" sz="3100" b="1" dirty="0" smtClean="0">
                <a:solidFill>
                  <a:srgbClr val="0070C0"/>
                </a:solidFill>
              </a:rPr>
            </a:br>
            <a:r>
              <a:rPr lang="ru-RU" sz="3100" b="1" dirty="0" smtClean="0">
                <a:solidFill>
                  <a:srgbClr val="0070C0"/>
                </a:solidFill>
              </a:rPr>
              <a:t> нужно иметь в виду, что:</a:t>
            </a:r>
            <a:r>
              <a:rPr lang="ru-RU" sz="2400" dirty="0" smtClean="0"/>
              <a:t/>
            </a:r>
            <a:br>
              <a:rPr lang="ru-RU" sz="2400" dirty="0" smtClean="0"/>
            </a:br>
            <a:endParaRPr lang="ru-RU" sz="24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ru-RU" sz="2400" dirty="0" smtClean="0"/>
              <a:t>Гласная в аффиксе зависит от последней гласной слова (правило сингармонизма, см. урок №1: )</a:t>
            </a:r>
          </a:p>
          <a:p>
            <a:r>
              <a:rPr lang="ru-RU" sz="2400" dirty="0" smtClean="0"/>
              <a:t>Если слово заканчивается на глухие согласные </a:t>
            </a:r>
            <a:r>
              <a:rPr lang="ru-RU" sz="2400" b="1" dirty="0" err="1" smtClean="0">
                <a:solidFill>
                  <a:schemeClr val="accent6">
                    <a:lumMod val="75000"/>
                  </a:schemeClr>
                </a:solidFill>
              </a:rPr>
              <a:t>п</a:t>
            </a:r>
            <a:r>
              <a:rPr lang="ru-RU" sz="2400" b="1" dirty="0" smtClean="0">
                <a:solidFill>
                  <a:schemeClr val="accent6">
                    <a:lumMod val="75000"/>
                  </a:schemeClr>
                </a:solidFill>
              </a:rPr>
              <a:t>, к, </a:t>
            </a:r>
            <a:r>
              <a:rPr lang="ru-RU" sz="2400" b="1" dirty="0" err="1" smtClean="0">
                <a:solidFill>
                  <a:schemeClr val="accent6">
                    <a:lumMod val="75000"/>
                  </a:schemeClr>
                </a:solidFill>
              </a:rPr>
              <a:t>къ</a:t>
            </a:r>
            <a:r>
              <a:rPr lang="ru-RU" sz="2400" b="1" dirty="0" smtClean="0">
                <a:solidFill>
                  <a:schemeClr val="accent6">
                    <a:lumMod val="75000"/>
                  </a:schemeClr>
                </a:solidFill>
              </a:rPr>
              <a:t>, </a:t>
            </a:r>
            <a:r>
              <a:rPr lang="ru-RU" sz="2400" dirty="0" smtClean="0"/>
              <a:t>после присоединения аффикса принадлежности эти согласные меняются на парные звонкие  </a:t>
            </a:r>
            <a:r>
              <a:rPr lang="ru-RU" sz="2400" b="1" dirty="0" smtClean="0">
                <a:solidFill>
                  <a:srgbClr val="00B050"/>
                </a:solidFill>
              </a:rPr>
              <a:t>б, г, </a:t>
            </a:r>
            <a:r>
              <a:rPr lang="ru-RU" sz="2400" b="1" dirty="0" err="1" smtClean="0">
                <a:solidFill>
                  <a:srgbClr val="00B050"/>
                </a:solidFill>
              </a:rPr>
              <a:t>гъ</a:t>
            </a:r>
            <a:r>
              <a:rPr lang="ru-RU" sz="2400" dirty="0" smtClean="0"/>
              <a:t>: </a:t>
            </a:r>
            <a:r>
              <a:rPr lang="ru-RU" sz="2400" dirty="0" err="1" smtClean="0"/>
              <a:t>китап</a:t>
            </a:r>
            <a:r>
              <a:rPr lang="ru-RU" sz="2400" dirty="0" smtClean="0"/>
              <a:t> – </a:t>
            </a:r>
            <a:r>
              <a:rPr lang="ru-RU" sz="2400" dirty="0" err="1" smtClean="0"/>
              <a:t>китабым</a:t>
            </a:r>
            <a:r>
              <a:rPr lang="ru-RU" sz="2400" dirty="0" smtClean="0"/>
              <a:t>, </a:t>
            </a:r>
            <a:r>
              <a:rPr lang="ru-RU" sz="2400" dirty="0" err="1" smtClean="0"/>
              <a:t>копек</a:t>
            </a:r>
            <a:r>
              <a:rPr lang="ru-RU" sz="2400" dirty="0" smtClean="0"/>
              <a:t> – </a:t>
            </a:r>
            <a:r>
              <a:rPr lang="ru-RU" sz="2400" dirty="0" err="1" smtClean="0"/>
              <a:t>копегим</a:t>
            </a:r>
            <a:r>
              <a:rPr lang="ru-RU" sz="2400" dirty="0" smtClean="0"/>
              <a:t>, </a:t>
            </a:r>
            <a:r>
              <a:rPr lang="ru-RU" sz="2400" dirty="0" err="1" smtClean="0"/>
              <a:t>аякъ</a:t>
            </a:r>
            <a:r>
              <a:rPr lang="ru-RU" sz="2400" dirty="0" smtClean="0"/>
              <a:t> – </a:t>
            </a:r>
            <a:r>
              <a:rPr lang="ru-RU" sz="2400" dirty="0" err="1" smtClean="0"/>
              <a:t>аягъым</a:t>
            </a:r>
            <a:r>
              <a:rPr lang="ru-RU" sz="2400" dirty="0" smtClean="0"/>
              <a:t>.</a:t>
            </a:r>
            <a:r>
              <a:rPr lang="en-US" sz="2400" dirty="0" smtClean="0"/>
              <a:t> </a:t>
            </a:r>
            <a:r>
              <a:rPr lang="ru-RU" sz="2400" dirty="0" smtClean="0"/>
              <a:t>Это правило не касается слов, состоящих из одного слога: </a:t>
            </a:r>
            <a:r>
              <a:rPr lang="ru-RU" sz="2400" dirty="0" err="1" smtClean="0"/>
              <a:t>окъ</a:t>
            </a:r>
            <a:r>
              <a:rPr lang="ru-RU" sz="2400" dirty="0" smtClean="0"/>
              <a:t> – </a:t>
            </a:r>
            <a:r>
              <a:rPr lang="ru-RU" sz="2400" dirty="0" err="1" smtClean="0"/>
              <a:t>окъу</a:t>
            </a:r>
            <a:r>
              <a:rPr lang="ru-RU" sz="2400" dirty="0" smtClean="0"/>
              <a:t>, </a:t>
            </a:r>
            <a:r>
              <a:rPr lang="ru-RU" sz="2400" dirty="0" err="1" smtClean="0"/>
              <a:t>йип</a:t>
            </a:r>
            <a:r>
              <a:rPr lang="ru-RU" sz="2400" dirty="0" smtClean="0"/>
              <a:t> – </a:t>
            </a:r>
            <a:r>
              <a:rPr lang="ru-RU" sz="2400" dirty="0" err="1" smtClean="0"/>
              <a:t>йипи</a:t>
            </a:r>
            <a:r>
              <a:rPr lang="ru-RU" sz="2400" smtClean="0"/>
              <a:t>. </a:t>
            </a:r>
            <a:endParaRPr lang="ru-RU" sz="2400" dirty="0" smtClean="0"/>
          </a:p>
          <a:p>
            <a:r>
              <a:rPr lang="ru-RU" sz="2400" dirty="0" smtClean="0"/>
              <a:t>Если слово состоит из одного слога, т.е. в нём один гласный звук, и этот гласный звук губной, то аффикс принадлежности будет с губной гласной. Если в слове 2 и более слогов, в аффиксе будет негубной гласный.   (топ – топу, </a:t>
            </a:r>
            <a:r>
              <a:rPr lang="ru-RU" sz="2400" dirty="0" err="1" smtClean="0"/>
              <a:t>козь</a:t>
            </a:r>
            <a:r>
              <a:rPr lang="ru-RU" sz="2400" dirty="0" smtClean="0"/>
              <a:t> – </a:t>
            </a:r>
            <a:r>
              <a:rPr lang="ru-RU" sz="2400" dirty="0" err="1" smtClean="0"/>
              <a:t>козю</a:t>
            </a:r>
            <a:r>
              <a:rPr lang="ru-RU" sz="2400" dirty="0" smtClean="0"/>
              <a:t>; но: </a:t>
            </a:r>
            <a:r>
              <a:rPr lang="ru-RU" sz="2400" dirty="0" err="1" smtClean="0"/>
              <a:t>одун</a:t>
            </a:r>
            <a:r>
              <a:rPr lang="ru-RU" sz="2400" dirty="0" smtClean="0"/>
              <a:t> – </a:t>
            </a:r>
            <a:r>
              <a:rPr lang="ru-RU" sz="2400" dirty="0" err="1" smtClean="0"/>
              <a:t>одуны</a:t>
            </a:r>
            <a:r>
              <a:rPr lang="ru-RU" sz="2400" dirty="0" smtClean="0"/>
              <a:t>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139</TotalTime>
  <Words>335</Words>
  <PresentationFormat>Экран (4:3)</PresentationFormat>
  <Paragraphs>39</Paragraphs>
  <Slides>10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Тема Office</vt:lpstr>
      <vt:lpstr>Мулькиет  аффикслери</vt:lpstr>
      <vt:lpstr>ШАХЫС ЗАМИРЛЕРИ (личные местоимения)</vt:lpstr>
      <vt:lpstr>Меним китабым</vt:lpstr>
      <vt:lpstr>Сенинъ китабынъ</vt:lpstr>
      <vt:lpstr>Онынъ китабы</vt:lpstr>
      <vt:lpstr>Бизим китабымыз</vt:lpstr>
      <vt:lpstr>Сизинъ китабынъыз</vt:lpstr>
      <vt:lpstr>Оларнынъ китабы</vt:lpstr>
      <vt:lpstr>Слайд 9</vt:lpstr>
      <vt:lpstr>Чтобы правильно писать аффиксы принадлежности,  нужно иметь в виду, что: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Лейля</dc:creator>
  <cp:lastModifiedBy>Лейля</cp:lastModifiedBy>
  <cp:revision>20</cp:revision>
  <dcterms:created xsi:type="dcterms:W3CDTF">2018-10-04T08:10:04Z</dcterms:created>
  <dcterms:modified xsi:type="dcterms:W3CDTF">2018-10-06T06:58:18Z</dcterms:modified>
</cp:coreProperties>
</file>